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2" r:id="rId4"/>
    <p:sldId id="271" r:id="rId5"/>
    <p:sldId id="258" r:id="rId6"/>
    <p:sldId id="261" r:id="rId7"/>
    <p:sldId id="259" r:id="rId8"/>
    <p:sldId id="270" r:id="rId9"/>
    <p:sldId id="272" r:id="rId10"/>
    <p:sldId id="260" r:id="rId11"/>
    <p:sldId id="263" r:id="rId12"/>
    <p:sldId id="264" r:id="rId13"/>
    <p:sldId id="265" r:id="rId14"/>
    <p:sldId id="266" r:id="rId15"/>
    <p:sldId id="267" r:id="rId16"/>
    <p:sldId id="273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81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0EF95-E232-483A-B08A-E0A088B080A7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AABB1-33D0-490A-8F65-0E2FCBEEC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199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59BD8-427A-43A6-AEE0-A6CAE913F694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69034-12FB-4A4C-B885-362305F2F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379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69034-12FB-4A4C-B885-362305F2F51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46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FCDE-7375-41A6-AA58-C5A8488922D6}" type="datetime1">
              <a:rPr lang="en-GB" smtClean="0"/>
              <a:t>03/12/2019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45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832D-DA70-4815-903C-E4EC4C980648}" type="datetime1">
              <a:rPr lang="en-GB" smtClean="0"/>
              <a:t>03/12/2019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30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B5E6-9999-49CE-B7AE-EB5D93D104CD}" type="datetime1">
              <a:rPr lang="en-GB" smtClean="0"/>
              <a:t>03/12/2019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03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579E-C215-4D46-9F00-FCE9803D788E}" type="datetime1">
              <a:rPr lang="en-GB" smtClean="0"/>
              <a:t>03/12/2019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846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C20D-129E-4D9E-A2A0-CE5AE34E94CA}" type="datetime1">
              <a:rPr lang="en-GB" smtClean="0"/>
              <a:t>03/12/2019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09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1A2A-9ECF-4D79-91A4-DAAC98D7228B}" type="datetime1">
              <a:rPr lang="en-GB" smtClean="0"/>
              <a:t>03/12/2019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85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5E0A-BB7C-4686-AA14-D829870E7BD4}" type="datetime1">
              <a:rPr lang="en-GB" smtClean="0"/>
              <a:t>03/12/2019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01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2E2C-97E9-406C-99AF-A30B15C11132}" type="datetime1">
              <a:rPr lang="en-GB" smtClean="0"/>
              <a:t>03/12/2019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2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67B0-696B-43D6-84E1-A6BFB22C1749}" type="datetime1">
              <a:rPr lang="en-GB" smtClean="0"/>
              <a:t>03/12/2019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10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DFD6A-16C4-48AC-BE67-FD7EA4E79F39}" type="datetime1">
              <a:rPr lang="en-GB" smtClean="0"/>
              <a:t>03/12/2019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16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710C-0DB5-41CF-9E53-ADC57AB88758}" type="datetime1">
              <a:rPr lang="en-GB" smtClean="0"/>
              <a:t>03/12/2019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1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07E5E-4000-4743-BDAD-5F6D44221742}" type="datetime1">
              <a:rPr lang="en-GB" smtClean="0"/>
              <a:t>03/12/2019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Kick-off Meeting, Montenegro, February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8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542033"/>
          </a:xfrm>
        </p:spPr>
        <p:txBody>
          <a:bodyPr>
            <a:normAutofit fontScale="90000"/>
          </a:bodyPr>
          <a:lstStyle/>
          <a:p>
            <a:r>
              <a:rPr lang="en-GB" sz="6000" b="1" dirty="0">
                <a:solidFill>
                  <a:srgbClr val="002060"/>
                </a:solidFill>
              </a:rPr>
              <a:t>   Progress Report 2019 UNISHK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524258"/>
            <a:ext cx="6400800" cy="1752600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002060"/>
                </a:solidFill>
              </a:rPr>
              <a:t>Prof. </a:t>
            </a:r>
            <a:r>
              <a:rPr lang="en-GB" sz="2800" dirty="0" err="1">
                <a:solidFill>
                  <a:srgbClr val="002060"/>
                </a:solidFill>
              </a:rPr>
              <a:t>dr.Arjeta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Troshani</a:t>
            </a:r>
            <a:endParaRPr lang="en-GB" sz="2800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University of Shkodra “</a:t>
            </a:r>
            <a:r>
              <a:rPr lang="en-GB" sz="2400" dirty="0" err="1">
                <a:solidFill>
                  <a:srgbClr val="002060"/>
                </a:solidFill>
              </a:rPr>
              <a:t>Luigj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Gurakuqi</a:t>
            </a:r>
            <a:r>
              <a:rPr lang="en-GB" sz="2400" dirty="0">
                <a:solidFill>
                  <a:srgbClr val="002060"/>
                </a:solidFill>
              </a:rPr>
              <a:t>”</a:t>
            </a:r>
          </a:p>
          <a:p>
            <a:r>
              <a:rPr lang="en-GB" sz="2400" dirty="0">
                <a:solidFill>
                  <a:srgbClr val="002060"/>
                </a:solidFill>
              </a:rPr>
              <a:t>11.12.2019</a:t>
            </a:r>
          </a:p>
          <a:p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48000" cy="365125"/>
          </a:xfrm>
        </p:spPr>
        <p:txBody>
          <a:bodyPr/>
          <a:lstStyle/>
          <a:p>
            <a:r>
              <a:rPr lang="en-GB" dirty="0"/>
              <a:t>Kick-off Meeting, Montenegro, February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941168"/>
            <a:ext cx="671381" cy="671381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295F829-D7A0-422E-AEDF-C92AC90E0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884436"/>
              </p:ext>
            </p:extLst>
          </p:nvPr>
        </p:nvGraphicFramePr>
        <p:xfrm>
          <a:off x="188640" y="650931"/>
          <a:ext cx="8229600" cy="15240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5767610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2328403"/>
                  </a:ext>
                </a:extLst>
              </a:tr>
            </a:tbl>
          </a:graphicData>
        </a:graphic>
      </p:graphicFrame>
      <p:pic>
        <p:nvPicPr>
          <p:cNvPr id="2049" name="Picture 1">
            <a:extLst>
              <a:ext uri="{FF2B5EF4-FFF2-40B4-BE49-F238E27FC236}">
                <a16:creationId xmlns:a16="http://schemas.microsoft.com/office/drawing/2014/main" id="{5213D2C9-2B90-467C-8F47-21EB90D77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881" y="208018"/>
            <a:ext cx="1223191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88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807E9-5F96-47F8-B800-0A553BA52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Bilateral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ABEBC-F2E4-4925-BE39-178834B45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UNIV already signed by UV Rector</a:t>
            </a:r>
          </a:p>
          <a:p>
            <a:r>
              <a:rPr lang="en-GB" dirty="0"/>
              <a:t>UPT to be done</a:t>
            </a:r>
          </a:p>
          <a:p>
            <a:r>
              <a:rPr lang="en-GB" dirty="0"/>
              <a:t>UMT to be done</a:t>
            </a:r>
          </a:p>
          <a:p>
            <a:r>
              <a:rPr lang="en-GB" dirty="0"/>
              <a:t>CCI signed by UNISHK Rector</a:t>
            </a:r>
          </a:p>
          <a:p>
            <a:r>
              <a:rPr lang="en-GB" dirty="0"/>
              <a:t>UCG is already signed by two Rectors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7919F2-6FAA-4865-AABD-17053265A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</p:spTree>
    <p:extLst>
      <p:ext uri="{BB962C8B-B14F-4D97-AF65-F5344CB8AC3E}">
        <p14:creationId xmlns:p14="http://schemas.microsoft.com/office/powerpoint/2010/main" val="2653960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241BB-336F-4308-955C-6F469CE86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Draft Curricula of PhD discussed with UNISHK team</a:t>
            </a:r>
            <a:br>
              <a:rPr lang="en-GB" dirty="0"/>
            </a:br>
            <a:r>
              <a:rPr lang="en-GB" dirty="0"/>
              <a:t> “Economics and Sustainable Tourism”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C1395-8DCE-45B5-9C5F-B15A18676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Basic Courses (fields of scientific research): 30 ECTS</a:t>
            </a:r>
            <a:endParaRPr lang="en-GB" dirty="0">
              <a:solidFill>
                <a:srgbClr val="FF0000"/>
              </a:solidFill>
            </a:endParaRPr>
          </a:p>
          <a:p>
            <a:pPr lvl="0"/>
            <a:r>
              <a:rPr lang="en-GB" b="1" dirty="0"/>
              <a:t>Advanced Strategic planning of touristic destinations (UNISHK, UP, UCG) 7 ECTS ( 75 hours)</a:t>
            </a:r>
            <a:endParaRPr lang="en-GB" dirty="0"/>
          </a:p>
          <a:p>
            <a:pPr lvl="0"/>
            <a:r>
              <a:rPr lang="en-GB" b="1" dirty="0"/>
              <a:t>Economics of sustainable development (UNISHK, UV, UCG) 7 ECTS ( 75 hours)</a:t>
            </a:r>
            <a:endParaRPr lang="en-GB" dirty="0"/>
          </a:p>
          <a:p>
            <a:pPr lvl="0"/>
            <a:r>
              <a:rPr lang="en-GB" b="1" dirty="0"/>
              <a:t>Advanced Research Methods (UNISHK, UV, UMT, UP) 7 ECTS ( 75 hours)</a:t>
            </a:r>
            <a:endParaRPr lang="en-GB" dirty="0"/>
          </a:p>
          <a:p>
            <a:pPr lvl="0"/>
            <a:r>
              <a:rPr lang="en-GB" b="1" dirty="0"/>
              <a:t>Management of sustainable tourism (UNISHK, UV, UP, UCG) 9 ECTS (75 hours)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8F170-2734-4DE4-B404-08A91EB81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</p:spTree>
    <p:extLst>
      <p:ext uri="{BB962C8B-B14F-4D97-AF65-F5344CB8AC3E}">
        <p14:creationId xmlns:p14="http://schemas.microsoft.com/office/powerpoint/2010/main" val="3676909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EECFF-2F96-4D48-8F0C-7ED8E2321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Draft Curricula of PhD</a:t>
            </a:r>
            <a:br>
              <a:rPr lang="en-GB" dirty="0"/>
            </a:br>
            <a:r>
              <a:rPr lang="en-GB" dirty="0"/>
              <a:t>“Economics of Sustainable Tourism”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A2280-028D-4220-9984-535D10AC6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Elective courses (UNISHK, UPT, UMT, UCG, UV) 30 ECTS</a:t>
            </a:r>
          </a:p>
          <a:p>
            <a:pPr marL="0" indent="0">
              <a:buNone/>
            </a:pPr>
            <a:r>
              <a:rPr lang="en-GB" dirty="0"/>
              <a:t>1.	Management of biodiversity, (UNISHK, UV, UCG) 9 ECTS</a:t>
            </a:r>
          </a:p>
          <a:p>
            <a:pPr marL="0" indent="0">
              <a:buNone/>
            </a:pPr>
            <a:r>
              <a:rPr lang="en-GB" dirty="0"/>
              <a:t>2.	Management of Project Management, (UNISHK,UCG) 7 ECTS</a:t>
            </a:r>
          </a:p>
          <a:p>
            <a:pPr marL="0" indent="0">
              <a:buNone/>
            </a:pPr>
            <a:r>
              <a:rPr lang="en-GB" dirty="0"/>
              <a:t>3.	Information System in Tourism (UNISHK, UMT) 7 ECTS</a:t>
            </a:r>
          </a:p>
          <a:p>
            <a:pPr marL="0" indent="0">
              <a:buNone/>
            </a:pPr>
            <a:r>
              <a:rPr lang="en-GB" dirty="0"/>
              <a:t>4.	Social entrepreneurship and Innovation (UNISHK, UP, UMT) 7 ECTS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AE159A-D916-4CDB-9E93-9BD927DB7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</p:spTree>
    <p:extLst>
      <p:ext uri="{BB962C8B-B14F-4D97-AF65-F5344CB8AC3E}">
        <p14:creationId xmlns:p14="http://schemas.microsoft.com/office/powerpoint/2010/main" val="675610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51AB4-3E76-461F-8540-0F06A6CF2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Albanian Legal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BF004-BCA8-45BB-A94F-B856DD581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Udhezimi</a:t>
            </a:r>
            <a:r>
              <a:rPr lang="en-GB" dirty="0"/>
              <a:t> nr.31 date 29.12.2017</a:t>
            </a:r>
          </a:p>
          <a:p>
            <a:r>
              <a:rPr lang="en-GB" dirty="0" err="1"/>
              <a:t>Akti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Themelit</a:t>
            </a:r>
            <a:endParaRPr lang="en-GB" dirty="0"/>
          </a:p>
          <a:p>
            <a:r>
              <a:rPr lang="en-GB" dirty="0" err="1"/>
              <a:t>Akti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Akreditimit</a:t>
            </a:r>
            <a:endParaRPr lang="en-GB" dirty="0"/>
          </a:p>
          <a:p>
            <a:r>
              <a:rPr lang="en-GB" dirty="0" err="1"/>
              <a:t>Marreveshja</a:t>
            </a:r>
            <a:r>
              <a:rPr lang="en-GB" dirty="0"/>
              <a:t> </a:t>
            </a:r>
            <a:r>
              <a:rPr lang="en-GB" dirty="0" err="1"/>
              <a:t>bashkepunimi</a:t>
            </a:r>
            <a:r>
              <a:rPr lang="en-GB" dirty="0"/>
              <a:t> ( </a:t>
            </a:r>
            <a:r>
              <a:rPr lang="en-GB" dirty="0" err="1"/>
              <a:t>ofrimi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programeve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perbashketa</a:t>
            </a:r>
            <a:r>
              <a:rPr lang="en-GB" dirty="0"/>
              <a:t>)</a:t>
            </a:r>
          </a:p>
          <a:p>
            <a:r>
              <a:rPr lang="en-GB" dirty="0" err="1"/>
              <a:t>Marreveshje</a:t>
            </a:r>
            <a:r>
              <a:rPr lang="en-GB" dirty="0"/>
              <a:t> </a:t>
            </a:r>
            <a:r>
              <a:rPr lang="en-GB" dirty="0" err="1"/>
              <a:t>specifike</a:t>
            </a:r>
            <a:r>
              <a:rPr lang="en-GB" dirty="0"/>
              <a:t> per </a:t>
            </a:r>
            <a:r>
              <a:rPr lang="en-GB" dirty="0" err="1"/>
              <a:t>programin</a:t>
            </a:r>
            <a:r>
              <a:rPr lang="en-GB" dirty="0"/>
              <a:t> e </a:t>
            </a:r>
            <a:r>
              <a:rPr lang="en-GB" dirty="0" err="1"/>
              <a:t>perbashket</a:t>
            </a:r>
            <a:r>
              <a:rPr lang="en-GB" dirty="0"/>
              <a:t> per </a:t>
            </a:r>
            <a:r>
              <a:rPr lang="en-GB" dirty="0" err="1"/>
              <a:t>autoresine</a:t>
            </a:r>
            <a:r>
              <a:rPr lang="en-GB" dirty="0"/>
              <a:t> e </a:t>
            </a:r>
            <a:r>
              <a:rPr lang="en-GB" dirty="0" err="1"/>
              <a:t>syllabuseve</a:t>
            </a:r>
            <a:r>
              <a:rPr lang="en-GB" dirty="0"/>
              <a:t>,.. </a:t>
            </a:r>
            <a:r>
              <a:rPr lang="en-GB" dirty="0" err="1"/>
              <a:t>etj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A957D-0115-4845-B40E-3CC7AF369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</p:spTree>
    <p:extLst>
      <p:ext uri="{BB962C8B-B14F-4D97-AF65-F5344CB8AC3E}">
        <p14:creationId xmlns:p14="http://schemas.microsoft.com/office/powerpoint/2010/main" val="3516350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EBCA4-7F68-4E98-90D8-3609D4DF7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Albanian Legal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A45DF-C686-44E5-ADE9-28888B71D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/>
              <a:t>Ligji</a:t>
            </a:r>
            <a:r>
              <a:rPr lang="en-GB" dirty="0"/>
              <a:t> Nr.80 </a:t>
            </a:r>
            <a:r>
              <a:rPr lang="en-GB" dirty="0" err="1"/>
              <a:t>viti</a:t>
            </a:r>
            <a:r>
              <a:rPr lang="en-GB" dirty="0"/>
              <a:t> 2015</a:t>
            </a:r>
          </a:p>
          <a:p>
            <a:pPr marL="0" indent="0">
              <a:buNone/>
            </a:pPr>
            <a:r>
              <a:rPr lang="en-GB" dirty="0" err="1"/>
              <a:t>Doktoratura</a:t>
            </a:r>
            <a:r>
              <a:rPr lang="en-GB" dirty="0"/>
              <a:t> do </a:t>
            </a:r>
            <a:r>
              <a:rPr lang="en-GB" dirty="0" err="1"/>
              <a:t>bazohet</a:t>
            </a:r>
            <a:r>
              <a:rPr lang="en-GB" dirty="0"/>
              <a:t> ne </a:t>
            </a:r>
            <a:r>
              <a:rPr lang="en-GB" dirty="0" err="1"/>
              <a:t>projekt</a:t>
            </a:r>
            <a:r>
              <a:rPr lang="en-GB" dirty="0"/>
              <a:t> </a:t>
            </a:r>
            <a:r>
              <a:rPr lang="en-GB" dirty="0" err="1"/>
              <a:t>kerkimor</a:t>
            </a:r>
            <a:r>
              <a:rPr lang="en-GB" dirty="0"/>
              <a:t> </a:t>
            </a:r>
            <a:r>
              <a:rPr lang="en-GB" dirty="0" err="1"/>
              <a:t>qe</a:t>
            </a:r>
            <a:r>
              <a:rPr lang="en-GB" dirty="0"/>
              <a:t> </a:t>
            </a:r>
            <a:r>
              <a:rPr lang="en-GB" dirty="0" err="1"/>
              <a:t>prezantohen</a:t>
            </a:r>
            <a:r>
              <a:rPr lang="en-GB" dirty="0"/>
              <a:t> </a:t>
            </a:r>
            <a:r>
              <a:rPr lang="en-GB" dirty="0" err="1"/>
              <a:t>individualisht</a:t>
            </a:r>
            <a:r>
              <a:rPr lang="en-GB" dirty="0"/>
              <a:t> </a:t>
            </a:r>
            <a:r>
              <a:rPr lang="en-GB" dirty="0" err="1"/>
              <a:t>nga</a:t>
            </a:r>
            <a:r>
              <a:rPr lang="en-GB" dirty="0"/>
              <a:t> </a:t>
            </a:r>
            <a:r>
              <a:rPr lang="en-GB" dirty="0" err="1"/>
              <a:t>kandidati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Vendimi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K.M. nr.112 date 23.02.2018 per </a:t>
            </a:r>
            <a:r>
              <a:rPr lang="en-GB" dirty="0" err="1"/>
              <a:t>kriteret</a:t>
            </a:r>
            <a:r>
              <a:rPr lang="en-GB" dirty="0"/>
              <a:t> per </a:t>
            </a:r>
            <a:r>
              <a:rPr lang="en-GB" dirty="0" err="1"/>
              <a:t>fitimin</a:t>
            </a:r>
            <a:r>
              <a:rPr lang="en-GB" dirty="0"/>
              <a:t> e grades “</a:t>
            </a:r>
            <a:r>
              <a:rPr lang="en-GB" dirty="0" err="1"/>
              <a:t>Doktor</a:t>
            </a:r>
            <a:r>
              <a:rPr lang="en-GB" dirty="0"/>
              <a:t>”</a:t>
            </a:r>
          </a:p>
          <a:p>
            <a:endParaRPr lang="en-GB" dirty="0"/>
          </a:p>
          <a:p>
            <a:r>
              <a:rPr lang="en-GB" dirty="0" err="1"/>
              <a:t>Vendimi</a:t>
            </a:r>
            <a:r>
              <a:rPr lang="en-GB" dirty="0"/>
              <a:t> nr.41 date 24.01.2018 per </a:t>
            </a:r>
            <a:r>
              <a:rPr lang="en-GB" dirty="0" err="1"/>
              <a:t>elementet</a:t>
            </a:r>
            <a:r>
              <a:rPr lang="en-GB" dirty="0"/>
              <a:t> e </a:t>
            </a:r>
            <a:r>
              <a:rPr lang="en-GB" dirty="0" err="1"/>
              <a:t>programeve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studimit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ofruara</a:t>
            </a:r>
            <a:r>
              <a:rPr lang="en-GB" dirty="0"/>
              <a:t> </a:t>
            </a:r>
            <a:r>
              <a:rPr lang="en-GB" dirty="0" err="1"/>
              <a:t>nga</a:t>
            </a:r>
            <a:r>
              <a:rPr lang="en-GB" dirty="0"/>
              <a:t> IAL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140B2C-3761-4BE0-AF94-363FE9E7D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</p:spTree>
    <p:extLst>
      <p:ext uri="{BB962C8B-B14F-4D97-AF65-F5344CB8AC3E}">
        <p14:creationId xmlns:p14="http://schemas.microsoft.com/office/powerpoint/2010/main" val="613921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016EF-17EB-4BF2-A2B7-085811B93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/>
              <a:t>DISSEMINATION ACTIVITIES</a:t>
            </a:r>
            <a:endParaRPr lang="en-GB" dirty="0"/>
          </a:p>
        </p:txBody>
      </p:sp>
      <p:pic>
        <p:nvPicPr>
          <p:cNvPr id="6" name="Content Placeholder 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9E14A3B-539C-4E87-84D9-72635B842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DD55B9-D870-4F87-B774-C0F50FF5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</p:spTree>
    <p:extLst>
      <p:ext uri="{BB962C8B-B14F-4D97-AF65-F5344CB8AC3E}">
        <p14:creationId xmlns:p14="http://schemas.microsoft.com/office/powerpoint/2010/main" val="210166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91281-4064-468C-B5D7-489E445E1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Dissemination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65887-FAB9-4F6D-9489-30A74F362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Prepared a two page dissemination material in Albanian language for media and send to prof. </a:t>
            </a:r>
            <a:r>
              <a:rPr lang="en-GB" dirty="0" err="1"/>
              <a:t>Betim</a:t>
            </a:r>
            <a:r>
              <a:rPr lang="en-GB" dirty="0"/>
              <a:t> </a:t>
            </a:r>
            <a:r>
              <a:rPr lang="en-GB" dirty="0" err="1"/>
              <a:t>Cico</a:t>
            </a:r>
            <a:r>
              <a:rPr lang="en-GB" dirty="0"/>
              <a:t> on 19.11.2019.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94654B-824B-49E3-A010-64A9B718E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</p:spTree>
    <p:extLst>
      <p:ext uri="{BB962C8B-B14F-4D97-AF65-F5344CB8AC3E}">
        <p14:creationId xmlns:p14="http://schemas.microsoft.com/office/powerpoint/2010/main" val="2334595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A0EDF-30E4-4B7E-94BB-F7229881F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F6576-08E1-4722-9E6C-FA2F223F0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Communication with MASR</a:t>
            </a:r>
          </a:p>
          <a:p>
            <a:r>
              <a:rPr lang="en-GB" dirty="0"/>
              <a:t>Finalizing Bilateral Agreements</a:t>
            </a:r>
          </a:p>
          <a:p>
            <a:r>
              <a:rPr lang="en-GB" dirty="0"/>
              <a:t>Finalizing Specific Agreement</a:t>
            </a:r>
          </a:p>
          <a:p>
            <a:r>
              <a:rPr lang="en-GB" dirty="0"/>
              <a:t>Start the tender equipment and finish all payments.</a:t>
            </a:r>
          </a:p>
          <a:p>
            <a:r>
              <a:rPr lang="en-GB" dirty="0"/>
              <a:t>Dissemination with local media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45F0EB-97F0-4862-ADA4-46D8AD135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</p:spTree>
    <p:extLst>
      <p:ext uri="{BB962C8B-B14F-4D97-AF65-F5344CB8AC3E}">
        <p14:creationId xmlns:p14="http://schemas.microsoft.com/office/powerpoint/2010/main" val="1391994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10AF7-070F-42EC-B3D5-9A9909DFE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/>
          <a:lstStyle/>
          <a:p>
            <a:r>
              <a:rPr lang="en-GB" dirty="0"/>
              <a:t>DISCUSSIONS and QUESTIONS</a:t>
            </a:r>
            <a:br>
              <a:rPr lang="en-GB" dirty="0"/>
            </a:br>
            <a:endParaRPr lang="en-GB" dirty="0"/>
          </a:p>
        </p:txBody>
      </p:sp>
      <p:pic>
        <p:nvPicPr>
          <p:cNvPr id="6" name="Content Placeholder 5" descr="Questions">
            <a:extLst>
              <a:ext uri="{FF2B5EF4-FFF2-40B4-BE49-F238E27FC236}">
                <a16:creationId xmlns:a16="http://schemas.microsoft.com/office/drawing/2014/main" id="{170EB7C0-AD5F-4BD0-8399-0C42E8C3A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3688" y="2708920"/>
            <a:ext cx="5040560" cy="331236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59BCC6-12AC-422E-80B6-DA904DFFB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</p:spTree>
    <p:extLst>
      <p:ext uri="{BB962C8B-B14F-4D97-AF65-F5344CB8AC3E}">
        <p14:creationId xmlns:p14="http://schemas.microsoft.com/office/powerpoint/2010/main" val="236375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Activities 2019 - MARDS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002060"/>
                </a:solidFill>
              </a:rPr>
              <a:t>Preparation of Progress Report and distribution to all Albanian Partners 11.11.2019</a:t>
            </a:r>
          </a:p>
          <a:p>
            <a:r>
              <a:rPr lang="en-GB" sz="3600" dirty="0">
                <a:solidFill>
                  <a:srgbClr val="002060"/>
                </a:solidFill>
              </a:rPr>
              <a:t>Meeting with Economic Faculty members and approval of the PR on 13.11.2019</a:t>
            </a:r>
          </a:p>
          <a:p>
            <a:r>
              <a:rPr lang="en-GB" sz="3600" dirty="0">
                <a:solidFill>
                  <a:srgbClr val="002060"/>
                </a:solidFill>
              </a:rPr>
              <a:t>Organization of the Second Meeting with Albanian Partners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en-GB" dirty="0"/>
              <a:t>Kick-off Meeting, Montenegro, February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5300677-747D-4FB2-B923-20F86F9AD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897736"/>
              </p:ext>
            </p:extLst>
          </p:nvPr>
        </p:nvGraphicFramePr>
        <p:xfrm>
          <a:off x="179512" y="278398"/>
          <a:ext cx="8229600" cy="15240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42108424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264593"/>
                  </a:ext>
                </a:extLst>
              </a:tr>
            </a:tbl>
          </a:graphicData>
        </a:graphic>
      </p:graphicFrame>
      <p:pic>
        <p:nvPicPr>
          <p:cNvPr id="1025" name="Picture 1">
            <a:extLst>
              <a:ext uri="{FF2B5EF4-FFF2-40B4-BE49-F238E27FC236}">
                <a16:creationId xmlns:a16="http://schemas.microsoft.com/office/drawing/2014/main" id="{2D7BC3DA-A37F-49BF-875B-61787AABF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7605"/>
            <a:ext cx="11430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104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B3D8B-1EE9-4E2B-BDEC-A4FD00294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10F795-028D-408E-8FD0-A84022F78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0ADC72A-0581-44F0-9FFF-2F9140247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1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71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FE365-6855-4295-AC19-63CCED8FA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Minutes of the Second Meeting with UNISHK team 18.11.2019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59D33E1-95D7-4DD9-B6F9-3A9C639EE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2647" y="1600200"/>
            <a:ext cx="3198706" cy="45259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E7C8-FC3C-4E1F-8267-1153ABC62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</p:spTree>
    <p:extLst>
      <p:ext uri="{BB962C8B-B14F-4D97-AF65-F5344CB8AC3E}">
        <p14:creationId xmlns:p14="http://schemas.microsoft.com/office/powerpoint/2010/main" val="3315446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87D4A-2CFE-4723-8220-AF7A96B88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Activities 2019 - MARDS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AB1B8-16C4-450A-A734-73DE27868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Meeting with stakeholders: Tourism Businesses, Staff and Prospective Students of PhD school 18.11.2019</a:t>
            </a:r>
          </a:p>
          <a:p>
            <a:r>
              <a:rPr lang="en-GB" dirty="0"/>
              <a:t>Letter of Rector send to MASR (31.10.2019) and the answer (14.11.2019)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87D413-37A5-43F6-A34E-A6D490C0C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</p:spTree>
    <p:extLst>
      <p:ext uri="{BB962C8B-B14F-4D97-AF65-F5344CB8AC3E}">
        <p14:creationId xmlns:p14="http://schemas.microsoft.com/office/powerpoint/2010/main" val="3346444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0B4B2-BEFF-4C4A-AD43-C8C33EDBF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Meeting with Tourism Businesses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C6E96-886F-4AD7-A227-05F7E67B9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6EFC91-CFA0-4921-8716-1CF95E586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417638"/>
            <a:ext cx="5076055" cy="42436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BBF21E-A89A-45C5-8E6E-BCC49A4C3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417638"/>
            <a:ext cx="5181600" cy="424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68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A57D4-84C5-4541-B462-F9AF5749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Presentation and approved by UNISHK Senate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9DAF9-22C9-4381-A553-65B05C0B7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On 22</a:t>
            </a:r>
            <a:r>
              <a:rPr lang="en-GB" baseline="30000" dirty="0"/>
              <a:t>nd</a:t>
            </a:r>
            <a:r>
              <a:rPr lang="en-GB" dirty="0"/>
              <a:t> November it was presented by prof. </a:t>
            </a:r>
            <a:r>
              <a:rPr lang="en-GB" dirty="0" err="1"/>
              <a:t>Brilanda</a:t>
            </a:r>
            <a:r>
              <a:rPr lang="en-GB" dirty="0"/>
              <a:t> Bushati the MARDS Progress Report and it was approved unanimously for further measures to be taken.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960AD-6138-46D6-A1B5-B55A0B056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</p:spTree>
    <p:extLst>
      <p:ext uri="{BB962C8B-B14F-4D97-AF65-F5344CB8AC3E}">
        <p14:creationId xmlns:p14="http://schemas.microsoft.com/office/powerpoint/2010/main" val="3850761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8831E-BDF2-490E-A15F-59D6A6CA7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89"/>
          </a:xfrm>
        </p:spPr>
        <p:txBody>
          <a:bodyPr>
            <a:noAutofit/>
          </a:bodyPr>
          <a:lstStyle/>
          <a:p>
            <a:r>
              <a:rPr lang="en-GB" sz="2400" dirty="0"/>
              <a:t>Minutes of Senate Meeting for the approval of MARDS Progress Report</a:t>
            </a:r>
            <a:br>
              <a:rPr lang="en-GB" sz="2400" dirty="0"/>
            </a:br>
            <a:r>
              <a:rPr lang="en-GB" sz="2400" dirty="0"/>
              <a:t>22.11.2019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03C5DF-E851-4BF3-8D66-2480AF063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771098B-F9EE-4F82-AB1C-F1FB620EE50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846893"/>
              </p:ext>
            </p:extLst>
          </p:nvPr>
        </p:nvGraphicFramePr>
        <p:xfrm>
          <a:off x="2927350" y="1600200"/>
          <a:ext cx="32893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3" imgW="5829180" imgH="8020032" progId="Acrobat.Document.DC">
                  <p:embed/>
                </p:oleObj>
              </mc:Choice>
              <mc:Fallback>
                <p:oleObj name="Acrobat Document" r:id="rId3" imgW="5829180" imgH="802003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27350" y="1600200"/>
                        <a:ext cx="3289300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7056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BC23D-C4E2-4748-8574-3BC11A25A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/>
              <a:t>Scanned Document of the report send to Education Ministry, UNISHK Senate, Rector, Administrator, Dean, IRO office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40B22C-F1DD-44B0-A858-0E19327A4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5687" y="1600200"/>
            <a:ext cx="3152625" cy="45259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7745CC-810A-4C31-A7EA-3D0967A3B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E43694-739F-4F59-B58C-CE12D3010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480" y="1370012"/>
            <a:ext cx="4777039" cy="475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15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MARDS Template</Template>
  <TotalTime>224</TotalTime>
  <Words>653</Words>
  <Application>Microsoft Office PowerPoint</Application>
  <PresentationFormat>On-screen Show (4:3)</PresentationFormat>
  <Paragraphs>78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Acrobat Document</vt:lpstr>
      <vt:lpstr>   Progress Report 2019 UNISHK</vt:lpstr>
      <vt:lpstr>Activities 2019 - MARDS</vt:lpstr>
      <vt:lpstr>PowerPoint Presentation</vt:lpstr>
      <vt:lpstr>Minutes of the Second Meeting with UNISHK team 18.11.2019</vt:lpstr>
      <vt:lpstr>Activities 2019 - MARDS</vt:lpstr>
      <vt:lpstr>Meeting with Tourism Businesses</vt:lpstr>
      <vt:lpstr>Presentation and approved by UNISHK Senate</vt:lpstr>
      <vt:lpstr>Minutes of Senate Meeting for the approval of MARDS Progress Report 22.11.2019</vt:lpstr>
      <vt:lpstr>Scanned Document of the report send to Education Ministry, UNISHK Senate, Rector, Administrator, Dean, IRO office</vt:lpstr>
      <vt:lpstr>Bilateral Agreements</vt:lpstr>
      <vt:lpstr>Draft Curricula of PhD discussed with UNISHK team  “Economics and Sustainable Tourism”</vt:lpstr>
      <vt:lpstr>Draft Curricula of PhD “Economics of Sustainable Tourism”</vt:lpstr>
      <vt:lpstr>Albanian Legal Framework</vt:lpstr>
      <vt:lpstr>Albanian Legal Framework</vt:lpstr>
      <vt:lpstr>DISSEMINATION ACTIVITIES</vt:lpstr>
      <vt:lpstr>Dissemination</vt:lpstr>
      <vt:lpstr>Future Activities</vt:lpstr>
      <vt:lpstr>DISCUSSIONS and 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MARDS</dc:title>
  <dc:creator>Arjeta</dc:creator>
  <cp:lastModifiedBy>Arjeta</cp:lastModifiedBy>
  <cp:revision>19</cp:revision>
  <dcterms:created xsi:type="dcterms:W3CDTF">2019-11-24T17:25:27Z</dcterms:created>
  <dcterms:modified xsi:type="dcterms:W3CDTF">2019-12-03T12:15:56Z</dcterms:modified>
</cp:coreProperties>
</file>